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305" r:id="rId4"/>
    <p:sldId id="306" r:id="rId5"/>
    <p:sldId id="309" r:id="rId6"/>
    <p:sldId id="312" r:id="rId7"/>
    <p:sldId id="271" r:id="rId8"/>
    <p:sldId id="274" r:id="rId9"/>
    <p:sldId id="275" r:id="rId10"/>
    <p:sldId id="277" r:id="rId11"/>
    <p:sldId id="276" r:id="rId12"/>
    <p:sldId id="273" r:id="rId13"/>
    <p:sldId id="301" r:id="rId14"/>
    <p:sldId id="299" r:id="rId15"/>
    <p:sldId id="302" r:id="rId16"/>
    <p:sldId id="261" r:id="rId17"/>
    <p:sldId id="264" r:id="rId18"/>
    <p:sldId id="265" r:id="rId19"/>
    <p:sldId id="266" r:id="rId20"/>
    <p:sldId id="259" r:id="rId21"/>
    <p:sldId id="267" r:id="rId22"/>
    <p:sldId id="260" r:id="rId23"/>
    <p:sldId id="262" r:id="rId24"/>
    <p:sldId id="268" r:id="rId25"/>
    <p:sldId id="298" r:id="rId26"/>
    <p:sldId id="297" r:id="rId27"/>
    <p:sldId id="303" r:id="rId28"/>
    <p:sldId id="257" r:id="rId29"/>
    <p:sldId id="258" r:id="rId30"/>
    <p:sldId id="269" r:id="rId31"/>
    <p:sldId id="295" r:id="rId32"/>
    <p:sldId id="278" r:id="rId33"/>
    <p:sldId id="281" r:id="rId34"/>
    <p:sldId id="287" r:id="rId35"/>
    <p:sldId id="291" r:id="rId36"/>
    <p:sldId id="292" r:id="rId37"/>
    <p:sldId id="293" r:id="rId38"/>
    <p:sldId id="294" r:id="rId39"/>
    <p:sldId id="282" r:id="rId40"/>
    <p:sldId id="284" r:id="rId41"/>
    <p:sldId id="286" r:id="rId42"/>
    <p:sldId id="285" r:id="rId43"/>
    <p:sldId id="283" r:id="rId44"/>
    <p:sldId id="307" r:id="rId45"/>
    <p:sldId id="310" r:id="rId46"/>
    <p:sldId id="300" r:id="rId47"/>
    <p:sldId id="308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73" d="100"/>
          <a:sy n="73" d="100"/>
        </p:scale>
        <p:origin x="132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B9D4-35C8-4831-88DD-6D9EF541C66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012D-DB49-499B-97ED-248FB50AC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86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B9D4-35C8-4831-88DD-6D9EF541C66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012D-DB49-499B-97ED-248FB50AC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18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B9D4-35C8-4831-88DD-6D9EF541C66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012D-DB49-499B-97ED-248FB50AC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63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B9D4-35C8-4831-88DD-6D9EF541C66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012D-DB49-499B-97ED-248FB50AC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6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B9D4-35C8-4831-88DD-6D9EF541C66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012D-DB49-499B-97ED-248FB50AC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14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B9D4-35C8-4831-88DD-6D9EF541C66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012D-DB49-499B-97ED-248FB50AC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58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B9D4-35C8-4831-88DD-6D9EF541C66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012D-DB49-499B-97ED-248FB50AC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B9D4-35C8-4831-88DD-6D9EF541C66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012D-DB49-499B-97ED-248FB50AC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32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B9D4-35C8-4831-88DD-6D9EF541C66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012D-DB49-499B-97ED-248FB50AC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B9D4-35C8-4831-88DD-6D9EF541C66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012D-DB49-499B-97ED-248FB50AC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39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3B9D4-35C8-4831-88DD-6D9EF541C66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C012D-DB49-499B-97ED-248FB50AC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0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3B9D4-35C8-4831-88DD-6D9EF541C66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C012D-DB49-499B-97ED-248FB50AC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0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VID-20230807-WA0000.mp4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VID-20230807-WA0015.mp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VID-20230807-WA0016.mp4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1242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DEPARTMENT OF AGRONOMY</a:t>
            </a:r>
            <a:r>
              <a:rPr lang="en-US" b="1" dirty="0">
                <a:solidFill>
                  <a:srgbClr val="7030A0"/>
                </a:solidFill>
              </a:rPr>
              <a:t/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PAJANCOA&amp;RI, KARAIKAL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990600"/>
            <a:ext cx="8763000" cy="1905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ADVISORY COMMITTEE MEETING</a:t>
            </a:r>
          </a:p>
          <a:p>
            <a:r>
              <a:rPr lang="en-US" sz="4800" b="1" dirty="0">
                <a:solidFill>
                  <a:srgbClr val="00B050"/>
                </a:solidFill>
              </a:rPr>
              <a:t>DBT-SCS</a:t>
            </a: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5CC654-4076-8172-2433-8B308F2B2098}"/>
              </a:ext>
            </a:extLst>
          </p:cNvPr>
          <p:cNvSpPr txBox="1">
            <a:spLocks/>
          </p:cNvSpPr>
          <p:nvPr/>
        </p:nvSpPr>
        <p:spPr>
          <a:xfrm>
            <a:off x="685800" y="4822825"/>
            <a:ext cx="7772400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B0F0"/>
                </a:solidFill>
              </a:rPr>
              <a:t>09.08.2023</a:t>
            </a:r>
          </a:p>
        </p:txBody>
      </p:sp>
    </p:spTree>
    <p:extLst>
      <p:ext uri="{BB962C8B-B14F-4D97-AF65-F5344CB8AC3E}">
        <p14:creationId xmlns:p14="http://schemas.microsoft.com/office/powerpoint/2010/main" val="339780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B3CBA-D14C-5E48-8ECA-4FDE7CAB1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LIST OF INSTRUMENTS/EQUIPMENTS PURCHASED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C9B245-58EB-A0E2-0839-5B03BA50A9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7537648"/>
              </p:ext>
            </p:extLst>
          </p:nvPr>
        </p:nvGraphicFramePr>
        <p:xfrm>
          <a:off x="685800" y="1630680"/>
          <a:ext cx="8001000" cy="4259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167">
                  <a:extLst>
                    <a:ext uri="{9D8B030D-6E8A-4147-A177-3AD203B41FA5}">
                      <a16:colId xmlns:a16="http://schemas.microsoft.com/office/drawing/2014/main" val="4116534538"/>
                    </a:ext>
                  </a:extLst>
                </a:gridCol>
                <a:gridCol w="5135033">
                  <a:extLst>
                    <a:ext uri="{9D8B030D-6E8A-4147-A177-3AD203B41FA5}">
                      <a16:colId xmlns:a16="http://schemas.microsoft.com/office/drawing/2014/main" val="283791438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847890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Sl. No.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 (Rs.)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01445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Cultivator cup feed seeddriller – Miniature model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9713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26780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Improved </a:t>
                      </a:r>
                      <a:r>
                        <a:rPr lang="en-US" sz="2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gorru</a:t>
                      </a:r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seed cum fertilizer drill (Animal drawn)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21449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Helical blade puddler – miniature model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1713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Indigeneous plough – miniature model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6142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21919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 harrow – miniature model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47201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Basin lister – miniature model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9345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6371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Biogas plant – miniature model (Deenapandhu)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6773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77956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Threashing</a:t>
                      </a:r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drums – spike tooth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7087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24389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0676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B3CBA-D14C-5E48-8ECA-4FDE7CAB1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>
                <a:solidFill>
                  <a:srgbClr val="C00000"/>
                </a:solidFill>
              </a:rPr>
              <a:t>LIST OF INSTRUMENTS/EQUIPMENTS PURCHASED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C9B245-58EB-A0E2-0839-5B03BA50A9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4370775"/>
              </p:ext>
            </p:extLst>
          </p:nvPr>
        </p:nvGraphicFramePr>
        <p:xfrm>
          <a:off x="716604" y="1676400"/>
          <a:ext cx="8001000" cy="3888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167">
                  <a:extLst>
                    <a:ext uri="{9D8B030D-6E8A-4147-A177-3AD203B41FA5}">
                      <a16:colId xmlns:a16="http://schemas.microsoft.com/office/drawing/2014/main" val="4116534538"/>
                    </a:ext>
                  </a:extLst>
                </a:gridCol>
                <a:gridCol w="5135033">
                  <a:extLst>
                    <a:ext uri="{9D8B030D-6E8A-4147-A177-3AD203B41FA5}">
                      <a16:colId xmlns:a16="http://schemas.microsoft.com/office/drawing/2014/main" val="283791438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847890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Sl. No.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 (Rs.)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01445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 operated eight rows paddy drum seeder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21449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Tractor operated seed cum fertilizer drill for paddy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72800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1713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operated paddy thresher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21919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operated paddy weeder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45459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47201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Manual cum battery operated knapsack sprayer (3 No.)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6371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Agricultural Engineering Total ( C )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2,41,435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77956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TOTAL (A+B+C)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9,89,876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02918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037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B6E9E-7EA9-2A26-7789-CA6895F28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IN" sz="3200" b="1" dirty="0">
                <a:solidFill>
                  <a:srgbClr val="C00000"/>
                </a:solidFill>
              </a:rPr>
              <a:t>NEW PRACTICALS STRENGTHENED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02169-AA52-3F59-151A-377BA5B24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IN" sz="2400" dirty="0"/>
              <a:t>Measurement of field boundaries using GPS meters</a:t>
            </a:r>
          </a:p>
          <a:p>
            <a:r>
              <a:rPr lang="en-IN" sz="2400" dirty="0"/>
              <a:t>Recording coordinates for the conversion of off-line map to digital map</a:t>
            </a:r>
          </a:p>
          <a:p>
            <a:r>
              <a:rPr lang="en-IN" sz="2400" dirty="0"/>
              <a:t>Measurement of Atm. Pressure using aneroid barometer</a:t>
            </a:r>
          </a:p>
          <a:p>
            <a:r>
              <a:rPr lang="en-IN" sz="2400" dirty="0"/>
              <a:t>Measurement of Infiltration rate of soil</a:t>
            </a:r>
          </a:p>
          <a:p>
            <a:r>
              <a:rPr lang="en-IN" sz="2400" dirty="0"/>
              <a:t>Core sampling technique</a:t>
            </a:r>
          </a:p>
          <a:p>
            <a:r>
              <a:rPr lang="en-IN" sz="2400" dirty="0"/>
              <a:t>Measurement of soil moisture using tensiometers</a:t>
            </a:r>
          </a:p>
          <a:p>
            <a:r>
              <a:rPr lang="en-IN" sz="2400" dirty="0"/>
              <a:t>Measurement of soil moisture using electrical resistance blocks</a:t>
            </a:r>
          </a:p>
          <a:p>
            <a:r>
              <a:rPr lang="en-IN" sz="2400" dirty="0"/>
              <a:t>Plant Nutrient Analysis using Spectrophotometer/</a:t>
            </a:r>
            <a:br>
              <a:rPr lang="en-IN" sz="2400" dirty="0"/>
            </a:br>
            <a:r>
              <a:rPr lang="en-IN" sz="2400" dirty="0"/>
              <a:t>Flame photometer</a:t>
            </a:r>
          </a:p>
          <a:p>
            <a:r>
              <a:rPr lang="en-IN" sz="2400" dirty="0"/>
              <a:t>Rearing of poultry birds and gaining practical experience in ELP course</a:t>
            </a:r>
          </a:p>
          <a:p>
            <a:r>
              <a:rPr lang="en-IN" sz="2400" dirty="0"/>
              <a:t>Operation of power weeder during crop production course</a:t>
            </a:r>
          </a:p>
          <a:p>
            <a:r>
              <a:rPr lang="en-IN" sz="2400" dirty="0"/>
              <a:t>Operation of paddy thresher during crop production course</a:t>
            </a:r>
          </a:p>
          <a:p>
            <a:r>
              <a:rPr lang="en-IN" sz="2400" dirty="0"/>
              <a:t>Operation of seed-cum-fertilizer drill during crop production course</a:t>
            </a:r>
          </a:p>
          <a:p>
            <a:endParaRPr lang="en-IN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636319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USING GPS 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7FDC8-3F21-335E-B6E1-66716EB90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76400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51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3F0FFB-29C1-CE5C-ED2F-3D4DA8921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921" y="3429000"/>
            <a:ext cx="7423079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06597F-1638-3DE3-A062-A6251192A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563635" cy="3409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38400"/>
            <a:ext cx="9144001" cy="11430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USING GPS METERS</a:t>
            </a:r>
          </a:p>
        </p:txBody>
      </p:sp>
    </p:spTree>
    <p:extLst>
      <p:ext uri="{BB962C8B-B14F-4D97-AF65-F5344CB8AC3E}">
        <p14:creationId xmlns:p14="http://schemas.microsoft.com/office/powerpoint/2010/main" val="2539178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USING ANEROID BAROMETER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FFDBE8-7E6C-A8CB-24C8-B1231B6D6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" y="1905000"/>
            <a:ext cx="9144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1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MEASURING INFILTRATION RATE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457700" cy="594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9144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87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" y="609600"/>
            <a:ext cx="8229600" cy="77724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USING TUBULAR SOIL AUGER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1989557"/>
            <a:ext cx="2926080" cy="3901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" y="1965960"/>
            <a:ext cx="2926080" cy="3901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20" y="1989557"/>
            <a:ext cx="292608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82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63290"/>
            <a:ext cx="45720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"/>
            <a:ext cx="4572000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"/>
            <a:ext cx="4572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0"/>
            <a:ext cx="8458200" cy="990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SOIL MOISTURE MEASUREMENT USING TENSIOMETER</a:t>
            </a:r>
          </a:p>
        </p:txBody>
      </p:sp>
    </p:spTree>
    <p:extLst>
      <p:ext uri="{BB962C8B-B14F-4D97-AF65-F5344CB8AC3E}">
        <p14:creationId xmlns:p14="http://schemas.microsoft.com/office/powerpoint/2010/main" val="763349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3000"/>
            <a:ext cx="7620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COLLECTION OF DISTILLED WATER FOR LABOROTARY EXPERIMENTS</a:t>
            </a:r>
          </a:p>
        </p:txBody>
      </p:sp>
    </p:spTree>
    <p:extLst>
      <p:ext uri="{BB962C8B-B14F-4D97-AF65-F5344CB8AC3E}">
        <p14:creationId xmlns:p14="http://schemas.microsoft.com/office/powerpoint/2010/main" val="3048439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14026-EB82-DE79-892C-0D4D487E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38" y="533400"/>
            <a:ext cx="8229600" cy="1477962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C00000"/>
                </a:solidFill>
              </a:rPr>
              <a:t>UNITS IN THE</a:t>
            </a:r>
            <a:br>
              <a:rPr lang="en-IN" dirty="0">
                <a:solidFill>
                  <a:srgbClr val="C00000"/>
                </a:solidFill>
              </a:rPr>
            </a:br>
            <a:r>
              <a:rPr lang="en-IN" dirty="0">
                <a:solidFill>
                  <a:srgbClr val="C00000"/>
                </a:solidFill>
              </a:rPr>
              <a:t>DEPARTMENT </a:t>
            </a:r>
            <a:r>
              <a:rPr lang="en-IN">
                <a:solidFill>
                  <a:srgbClr val="C00000"/>
                </a:solidFill>
              </a:rPr>
              <a:t>OF </a:t>
            </a:r>
            <a:r>
              <a:rPr lang="en-IN" smtClean="0">
                <a:solidFill>
                  <a:srgbClr val="C00000"/>
                </a:solidFill>
              </a:rPr>
              <a:t>AGRONOMY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9E887-F12A-29E4-FCFA-AC684BC44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746444"/>
            <a:ext cx="8229600" cy="190500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IN" dirty="0">
                <a:solidFill>
                  <a:srgbClr val="0070C0"/>
                </a:solidFill>
              </a:rPr>
              <a:t>AGRONOMY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IN" dirty="0">
                <a:solidFill>
                  <a:srgbClr val="0070C0"/>
                </a:solidFill>
              </a:rPr>
              <a:t>ANIMAL HUSBANDRY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IN" dirty="0">
                <a:solidFill>
                  <a:srgbClr val="0070C0"/>
                </a:solidFill>
              </a:rPr>
              <a:t>AGRICULTURAL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03185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DRYING OF PLANT SAMPLES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IN HOT AIR OVEN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79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609600"/>
            <a:ext cx="3276600" cy="5105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PROCESSING PLANT SAMPLES USING WILLEY MILL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39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WEIGHING PLANT SAMPLES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5486399" cy="3352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70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4572000" cy="3429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ANALYSIS USING SPECTROPHOTOMETER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004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43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ANALYSIS USING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FLAMEPHOTOMETER</a:t>
            </a:r>
          </a:p>
        </p:txBody>
      </p:sp>
    </p:spTree>
    <p:extLst>
      <p:ext uri="{BB962C8B-B14F-4D97-AF65-F5344CB8AC3E}">
        <p14:creationId xmlns:p14="http://schemas.microsoft.com/office/powerpoint/2010/main" val="2936338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FBCFC-98DD-7B55-DFE8-6C77739B1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830263"/>
          </a:xfrm>
        </p:spPr>
        <p:txBody>
          <a:bodyPr/>
          <a:lstStyle/>
          <a:p>
            <a:r>
              <a:rPr lang="en-IN" dirty="0">
                <a:solidFill>
                  <a:srgbClr val="002060"/>
                </a:solidFill>
              </a:rPr>
              <a:t>WORKING WITH FARM TOOLS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DA9C99-2F4D-3724-35D7-0CCF99D6F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17"/>
          <a:stretch/>
        </p:blipFill>
        <p:spPr>
          <a:xfrm>
            <a:off x="3414314" y="3991584"/>
            <a:ext cx="5729686" cy="28956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DACC4D-A890-5F9C-517C-9A2D00A29B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3"/>
          <a:stretch/>
        </p:blipFill>
        <p:spPr>
          <a:xfrm>
            <a:off x="11349" y="1005191"/>
            <a:ext cx="6400128" cy="295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81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A6B56C-EA6C-235E-E825-C4736B177A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56" y="629399"/>
            <a:ext cx="4500000" cy="6000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6B4E61-DDC6-17E5-961E-B378C445B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4" y="618050"/>
            <a:ext cx="4500000" cy="6000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55B36D-DDCB-6BB3-6F7F-0F2C02DC1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830263"/>
          </a:xfrm>
        </p:spPr>
        <p:txBody>
          <a:bodyPr/>
          <a:lstStyle/>
          <a:p>
            <a:r>
              <a:rPr lang="en-IN" dirty="0">
                <a:solidFill>
                  <a:srgbClr val="002060"/>
                </a:solidFill>
              </a:rPr>
              <a:t>WORKING WITH FARM TOOLS</a:t>
            </a:r>
          </a:p>
        </p:txBody>
      </p:sp>
    </p:spTree>
    <p:extLst>
      <p:ext uri="{BB962C8B-B14F-4D97-AF65-F5344CB8AC3E}">
        <p14:creationId xmlns:p14="http://schemas.microsoft.com/office/powerpoint/2010/main" val="413722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F39606-2D07-3F2A-72E0-7241FF82B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340359"/>
            <a:ext cx="4500000" cy="2731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0C9F72-1FA2-F327-7F02-B1DF3E976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324" y="3871609"/>
            <a:ext cx="4583349" cy="297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6B1765-FEA4-5C23-CB36-B38EDFF477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" y="1340359"/>
            <a:ext cx="4500000" cy="25312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4B2E5BE-E96C-B0A8-0A13-1748BC036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830263"/>
          </a:xfrm>
        </p:spPr>
        <p:txBody>
          <a:bodyPr/>
          <a:lstStyle/>
          <a:p>
            <a:r>
              <a:rPr lang="en-IN" dirty="0"/>
              <a:t>POULTRY PRODUCTION</a:t>
            </a:r>
          </a:p>
        </p:txBody>
      </p:sp>
    </p:spTree>
    <p:extLst>
      <p:ext uri="{BB962C8B-B14F-4D97-AF65-F5344CB8AC3E}">
        <p14:creationId xmlns:p14="http://schemas.microsoft.com/office/powerpoint/2010/main" val="3283680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A0CAC4-1ACC-6750-F186-59088808A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868362"/>
          </a:xfrm>
        </p:spPr>
        <p:txBody>
          <a:bodyPr>
            <a:norm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OPERATION OF POWER WEEDER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hlinkClick r:id="rId2" action="ppaction://hlinkfile"/>
              </a:rPr>
              <a:t>Power </a:t>
            </a:r>
            <a:r>
              <a:rPr lang="en-IN" dirty="0" err="1" smtClean="0">
                <a:hlinkClick r:id="rId2" action="ppaction://hlinkfile"/>
              </a:rPr>
              <a:t>Weeder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6311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C417CF8-2DA2-7ED5-6F20-AF2CD408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8686800" cy="868362"/>
          </a:xfrm>
        </p:spPr>
        <p:txBody>
          <a:bodyPr>
            <a:norm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OPERATION OF PADDY THRESHER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hlinkClick r:id="rId2" action="ppaction://hlinkfile"/>
              </a:rPr>
              <a:t>Paddy Thresher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9517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60BF1B0-9ED5-DAD6-15E2-00574739F0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9205888"/>
              </p:ext>
            </p:extLst>
          </p:nvPr>
        </p:nvGraphicFramePr>
        <p:xfrm>
          <a:off x="609600" y="477520"/>
          <a:ext cx="8305800" cy="630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104781388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798792898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428617636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358796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1600" dirty="0"/>
                        <a:t>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Course 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Cr. Hr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153536"/>
                  </a:ext>
                </a:extLst>
              </a:tr>
              <a:tr h="370840">
                <a:tc rowSpan="11">
                  <a:txBody>
                    <a:bodyPr/>
                    <a:lstStyle/>
                    <a:p>
                      <a:r>
                        <a:rPr lang="en-IN" sz="1600" dirty="0"/>
                        <a:t>B.Sc. (Hons.)</a:t>
                      </a:r>
                    </a:p>
                    <a:p>
                      <a:r>
                        <a:rPr lang="en-IN" sz="1600" dirty="0"/>
                        <a:t>Agri.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 101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Fundamentals of Agronomy and </a:t>
                      </a: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Agrl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Heritage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2+1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20984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 102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Introductory Agro-met. &amp; Climate change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1+1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5463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 201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Irrigation Management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1+1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161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 202 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Crop Production Technology  – I (Kharif crops)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2+1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06016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 203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Farming System and Sustainable agriculture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1+0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5913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 204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Geoinformatics &amp; Nano-tech &amp; Precision Fmg.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1+1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5650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 301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Practical Crop Production – I (Kharif crops)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0+1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99725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 302 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Crop Production Technology  –II (Rabi crops)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2+1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23433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 303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Rainfed Agriculture and Watershed Mgt.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1+1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3122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 304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Practical Crop Production – II (Rabi crops)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0+1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24816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 305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Principles of Organic Farming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1+1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329010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en-IN" sz="1800" dirty="0"/>
                        <a:t>B.Sc. (Hons.)</a:t>
                      </a:r>
                    </a:p>
                    <a:p>
                      <a:r>
                        <a:rPr lang="en-IN" sz="1800" dirty="0"/>
                        <a:t>Horti.</a:t>
                      </a:r>
                    </a:p>
                    <a:p>
                      <a:endParaRPr lang="en-IN" sz="18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AGR 111</a:t>
                      </a:r>
                      <a:endParaRPr lang="en-IN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Weed Mgt. in Horticultural Crops</a:t>
                      </a:r>
                      <a:endParaRPr lang="en-IN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1+1</a:t>
                      </a:r>
                      <a:endParaRPr lang="en-IN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94158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AGR 211</a:t>
                      </a:r>
                      <a:endParaRPr lang="en-IN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Agro-climatology and Climate Change</a:t>
                      </a:r>
                      <a:endParaRPr lang="en-IN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1+1</a:t>
                      </a:r>
                      <a:endParaRPr lang="en-IN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3032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AGR 212</a:t>
                      </a:r>
                      <a:endParaRPr lang="en-IN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Water Mgt. in Horticultural Crops</a:t>
                      </a:r>
                      <a:endParaRPr lang="en-IN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1+1</a:t>
                      </a:r>
                      <a:endParaRPr lang="en-IN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7125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AGR 311</a:t>
                      </a:r>
                      <a:endParaRPr lang="en-IN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Introduction to Major Field Crops</a:t>
                      </a:r>
                      <a:endParaRPr lang="en-IN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1+1</a:t>
                      </a:r>
                      <a:endParaRPr lang="en-IN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264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AGR 312</a:t>
                      </a:r>
                      <a:endParaRPr lang="en-IN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Organic Farming</a:t>
                      </a:r>
                      <a:endParaRPr lang="en-IN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2+1</a:t>
                      </a:r>
                      <a:endParaRPr lang="en-IN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62871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A3502C1-EC90-D9DD-F696-DD8707773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21" y="0"/>
            <a:ext cx="8229600" cy="360000"/>
          </a:xfrm>
        </p:spPr>
        <p:txBody>
          <a:bodyPr>
            <a:normAutofit fontScale="90000"/>
          </a:bodyPr>
          <a:lstStyle/>
          <a:p>
            <a:r>
              <a:rPr lang="en-IN" dirty="0">
                <a:solidFill>
                  <a:srgbClr val="7030A0"/>
                </a:solidFill>
              </a:rPr>
              <a:t>Agronomy Courses offered to UG</a:t>
            </a:r>
          </a:p>
        </p:txBody>
      </p:sp>
    </p:spTree>
    <p:extLst>
      <p:ext uri="{BB962C8B-B14F-4D97-AF65-F5344CB8AC3E}">
        <p14:creationId xmlns:p14="http://schemas.microsoft.com/office/powerpoint/2010/main" val="295766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76897-B086-AFD3-F755-B410DB52F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IN" b="1" dirty="0">
                <a:solidFill>
                  <a:srgbClr val="C00000"/>
                </a:solidFill>
              </a:rPr>
              <a:t>OPERATION OF SEED DRILL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hlinkClick r:id="rId2" action="ppaction://hlinkfile"/>
              </a:rPr>
              <a:t>Seed Drill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3545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417C36-419C-9107-E07C-70F48D30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2514600"/>
          </a:xfrm>
        </p:spPr>
        <p:txBody>
          <a:bodyPr>
            <a:normAutofit fontScale="90000"/>
          </a:bodyPr>
          <a:lstStyle/>
          <a:p>
            <a:r>
              <a:rPr lang="en-IN" sz="6000" b="1" dirty="0">
                <a:solidFill>
                  <a:srgbClr val="7030A0"/>
                </a:solidFill>
              </a:rPr>
              <a:t>Visits to industry /</a:t>
            </a:r>
            <a:br>
              <a:rPr lang="en-IN" sz="6000" b="1" dirty="0">
                <a:solidFill>
                  <a:srgbClr val="7030A0"/>
                </a:solidFill>
              </a:rPr>
            </a:br>
            <a:r>
              <a:rPr lang="en-IN" sz="6000" b="1" dirty="0">
                <a:solidFill>
                  <a:srgbClr val="7030A0"/>
                </a:solidFill>
              </a:rPr>
              <a:t>labs of national eminence</a:t>
            </a:r>
          </a:p>
        </p:txBody>
      </p:sp>
    </p:spTree>
    <p:extLst>
      <p:ext uri="{BB962C8B-B14F-4D97-AF65-F5344CB8AC3E}">
        <p14:creationId xmlns:p14="http://schemas.microsoft.com/office/powerpoint/2010/main" val="3350102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DE261-385F-8620-90ED-EAECE8DCB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82" y="971952"/>
            <a:ext cx="8229600" cy="1020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dirty="0"/>
              <a:t>Year 	: IV B.Sc. (Agri) – 2018-19 Batch </a:t>
            </a:r>
          </a:p>
          <a:p>
            <a:pPr marL="0" indent="0">
              <a:buNone/>
            </a:pPr>
            <a:r>
              <a:rPr lang="en-IN" sz="2400" dirty="0"/>
              <a:t>Period	: 26.06.2022 to 29.06.2022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793A188-372F-69B5-F119-8227941C1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281366"/>
              </p:ext>
            </p:extLst>
          </p:nvPr>
        </p:nvGraphicFramePr>
        <p:xfrm>
          <a:off x="410182" y="2194560"/>
          <a:ext cx="8352818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09">
                  <a:extLst>
                    <a:ext uri="{9D8B030D-6E8A-4147-A177-3AD203B41FA5}">
                      <a16:colId xmlns:a16="http://schemas.microsoft.com/office/drawing/2014/main" val="4272806580"/>
                    </a:ext>
                  </a:extLst>
                </a:gridCol>
                <a:gridCol w="4176409">
                  <a:extLst>
                    <a:ext uri="{9D8B030D-6E8A-4147-A177-3AD203B41FA5}">
                      <a16:colId xmlns:a16="http://schemas.microsoft.com/office/drawing/2014/main" val="2416008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2200" dirty="0"/>
                        <a:t>Place of visit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200" dirty="0"/>
                        <a:t>Skill learning by the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135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200" dirty="0">
                          <a:effectLst/>
                        </a:rPr>
                        <a:t>IFS unit in Farmers Field, Erode;</a:t>
                      </a:r>
                    </a:p>
                    <a:p>
                      <a:endParaRPr lang="en-IN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200" dirty="0">
                          <a:effectLst/>
                        </a:rPr>
                        <a:t>The students learnt about organic farming in banana and linkage of IFS units.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519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200" dirty="0">
                          <a:effectLst/>
                        </a:rPr>
                        <a:t>IFS Unit, TNAU, Coimbatore</a:t>
                      </a:r>
                      <a:endParaRPr lang="en-IN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200" dirty="0">
                          <a:effectLst/>
                        </a:rPr>
                        <a:t>Students had learnt about wetland and </a:t>
                      </a:r>
                      <a:r>
                        <a:rPr lang="en-IN" sz="2200" dirty="0" err="1">
                          <a:effectLst/>
                        </a:rPr>
                        <a:t>gardenland</a:t>
                      </a:r>
                      <a:r>
                        <a:rPr lang="en-IN" sz="2200" dirty="0">
                          <a:effectLst/>
                        </a:rPr>
                        <a:t> IFS models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16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200" dirty="0">
                          <a:effectLst/>
                        </a:rPr>
                        <a:t>Department of Remote sensing and GIS, TNAU, Coimbatore</a:t>
                      </a:r>
                      <a:endParaRPr lang="en-IN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200" dirty="0">
                          <a:effectLst/>
                        </a:rPr>
                        <a:t>Students learnt the applications of remote sensing and drone in agriculture; Use of remote sensing in soil fertility mapping and identification of problem soils.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422839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DDA3AA89-D0DE-1337-8D94-170247270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7"/>
            <a:ext cx="8229600" cy="746123"/>
          </a:xfrm>
        </p:spPr>
        <p:txBody>
          <a:bodyPr>
            <a:normAutofit fontScale="90000"/>
          </a:bodyPr>
          <a:lstStyle/>
          <a:p>
            <a:r>
              <a:rPr lang="en-IN" dirty="0"/>
              <a:t>Visits to industry/labs</a:t>
            </a:r>
          </a:p>
        </p:txBody>
      </p:sp>
    </p:spTree>
    <p:extLst>
      <p:ext uri="{BB962C8B-B14F-4D97-AF65-F5344CB8AC3E}">
        <p14:creationId xmlns:p14="http://schemas.microsoft.com/office/powerpoint/2010/main" val="3853068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5F630-3FB8-13F7-4F61-223F7BB59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7"/>
            <a:ext cx="8229600" cy="746123"/>
          </a:xfrm>
        </p:spPr>
        <p:txBody>
          <a:bodyPr>
            <a:normAutofit fontScale="90000"/>
          </a:bodyPr>
          <a:lstStyle/>
          <a:p>
            <a:r>
              <a:rPr lang="en-IN" dirty="0"/>
              <a:t>Visits to industry/labs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DE261-385F-8620-90ED-EAECE8DCB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020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dirty="0"/>
              <a:t>Year 	: IV B.Sc. (Agri) – 2018-19 Batch </a:t>
            </a:r>
          </a:p>
          <a:p>
            <a:pPr marL="0" indent="0">
              <a:buNone/>
            </a:pPr>
            <a:r>
              <a:rPr lang="en-IN" sz="2400" dirty="0"/>
              <a:t>Period	: 26.06.2022 to 29.06.2022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793A188-372F-69B5-F119-8227941C1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247604"/>
              </p:ext>
            </p:extLst>
          </p:nvPr>
        </p:nvGraphicFramePr>
        <p:xfrm>
          <a:off x="457200" y="2362200"/>
          <a:ext cx="83820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427280658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416008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2400" dirty="0"/>
                        <a:t>Place of visit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/>
                        <a:t>Skill learning by the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135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>
                          <a:effectLst/>
                        </a:rPr>
                        <a:t>Soil Testing Lab, Coimbatore</a:t>
                      </a:r>
                    </a:p>
                    <a:p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>
                          <a:effectLst/>
                        </a:rPr>
                        <a:t>Students were exposed to collection, processing, coding and analysis of soil samples.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920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>
                          <a:effectLst/>
                        </a:rPr>
                        <a:t>Rose Nursery, Coimbatore</a:t>
                      </a:r>
                    </a:p>
                    <a:p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>
                          <a:effectLst/>
                        </a:rPr>
                        <a:t>Students had hands on training on propagation methods in rose and other horticultural crops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724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>
                          <a:effectLst/>
                        </a:rPr>
                        <a:t>Indian Institute of Soil and Water conservation, Ooty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>
                          <a:effectLst/>
                        </a:rPr>
                        <a:t>Students learnt about water conservation and watershed management activities.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04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2686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DC7AE-EE1C-9DE9-92FA-20245D96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IN" dirty="0">
                <a:solidFill>
                  <a:srgbClr val="C00000"/>
                </a:solidFill>
              </a:rPr>
              <a:t>Visit to IFS Farm, Erode, TN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748604-7E3A-A879-AD63-DED51CFB24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7"/>
          <a:stretch/>
        </p:blipFill>
        <p:spPr bwMode="auto">
          <a:xfrm>
            <a:off x="3361312" y="4076700"/>
            <a:ext cx="5734050" cy="2781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2709C0-08C7-12FD-76CA-FDF9C62650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9" b="10535"/>
          <a:stretch/>
        </p:blipFill>
        <p:spPr bwMode="auto">
          <a:xfrm>
            <a:off x="76200" y="1284686"/>
            <a:ext cx="5624195" cy="2780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3690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DC7AE-EE1C-9DE9-92FA-20245D96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IN" dirty="0"/>
              <a:t>Visit to IFS Farm, TNAU, Coimbatore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6796C-C6FF-5B9C-798F-034DEE1076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7"/>
          <a:stretch/>
        </p:blipFill>
        <p:spPr bwMode="auto">
          <a:xfrm>
            <a:off x="1319888" y="3886199"/>
            <a:ext cx="7813316" cy="29718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FBCC46-ECD5-B451-0A91-45211FCA7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"/>
          <a:stretch/>
        </p:blipFill>
        <p:spPr bwMode="auto">
          <a:xfrm rot="16200000">
            <a:off x="1815826" y="-749028"/>
            <a:ext cx="2819399" cy="6451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0321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DC7AE-EE1C-9DE9-92FA-20245D96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639762"/>
          </a:xfrm>
        </p:spPr>
        <p:txBody>
          <a:bodyPr>
            <a:noAutofit/>
          </a:bodyPr>
          <a:lstStyle/>
          <a:p>
            <a:r>
              <a:rPr lang="en-IN" sz="3200" dirty="0"/>
              <a:t>Visit to Remote Sensing Dept., TNAU, Coimbatore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22AB3-4A56-B0E7-1DF5-EA39BC264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6747294" cy="29718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B3862F-E240-291B-8886-90E99783F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35" y="3886200"/>
            <a:ext cx="6671765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3379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DC7AE-EE1C-9DE9-92FA-20245D96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752600"/>
          </a:xfrm>
        </p:spPr>
        <p:txBody>
          <a:bodyPr>
            <a:noAutofit/>
          </a:bodyPr>
          <a:lstStyle/>
          <a:p>
            <a:r>
              <a:rPr lang="en-IN" sz="3200" dirty="0"/>
              <a:t>Visit to Remote Sensing Dept., TNAU, Coimbatore</a:t>
            </a:r>
            <a:br>
              <a:rPr lang="en-IN" sz="3200" dirty="0"/>
            </a:br>
            <a:r>
              <a:rPr lang="en-IN" sz="3200" dirty="0"/>
              <a:t/>
            </a:r>
            <a:br>
              <a:rPr lang="en-IN" sz="3200" dirty="0"/>
            </a:br>
            <a:r>
              <a:rPr lang="en-IN" sz="3200" dirty="0">
                <a:solidFill>
                  <a:srgbClr val="C00000"/>
                </a:solidFill>
              </a:rPr>
              <a:t>Working of drones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22B9AE-1944-E6AC-ED9C-B6AFD5FE2A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6"/>
          <a:stretch/>
        </p:blipFill>
        <p:spPr bwMode="auto">
          <a:xfrm>
            <a:off x="25940" y="2286000"/>
            <a:ext cx="9171275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49050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DC7AE-EE1C-9DE9-92FA-20245D96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639762"/>
          </a:xfrm>
        </p:spPr>
        <p:txBody>
          <a:bodyPr>
            <a:noAutofit/>
          </a:bodyPr>
          <a:lstStyle/>
          <a:p>
            <a:r>
              <a:rPr lang="en-IN" sz="3200" dirty="0"/>
              <a:t>Visit to Indian Institute of Soil and Water Conservation, Ooty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213DA3-92C0-BE91-CD66-46EBD0A5D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t="19590" r="166" b="19238"/>
          <a:stretch/>
        </p:blipFill>
        <p:spPr bwMode="auto">
          <a:xfrm>
            <a:off x="0" y="952864"/>
            <a:ext cx="6839142" cy="2933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8AD7E-F4CB-86B7-4E88-D693FE90B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32"/>
          <a:stretch/>
        </p:blipFill>
        <p:spPr bwMode="auto">
          <a:xfrm>
            <a:off x="2371589" y="3886200"/>
            <a:ext cx="6772412" cy="3005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36927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5F630-3FB8-13F7-4F61-223F7BB59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Exposure Visits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DE261-385F-8620-90ED-EAECE8DCB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1020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dirty="0"/>
              <a:t>Year 	: II B.Sc. (Agri) – 2020-21 Batch </a:t>
            </a:r>
          </a:p>
          <a:p>
            <a:pPr marL="0" indent="0">
              <a:buNone/>
            </a:pPr>
            <a:r>
              <a:rPr lang="en-IN" sz="2400" dirty="0"/>
              <a:t>Period	: 29.06.2022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793A188-372F-69B5-F119-8227941C1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333341"/>
              </p:ext>
            </p:extLst>
          </p:nvPr>
        </p:nvGraphicFramePr>
        <p:xfrm>
          <a:off x="457200" y="2438400"/>
          <a:ext cx="83820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427280658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416008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2400" dirty="0"/>
                        <a:t>Place of visit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/>
                        <a:t>Skill learning by the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135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IN" sz="2400" dirty="0">
                          <a:effectLst/>
                        </a:rPr>
                        <a:t>Irrigation Management Training Institute, Trichy; </a:t>
                      </a:r>
                    </a:p>
                    <a:p>
                      <a:pPr algn="just"/>
                      <a:endParaRPr lang="en-IN" sz="2400" dirty="0">
                        <a:effectLst/>
                      </a:endParaRPr>
                    </a:p>
                    <a:p>
                      <a:pPr algn="just"/>
                      <a:r>
                        <a:rPr lang="en-IN" sz="2400" dirty="0">
                          <a:effectLst/>
                        </a:rPr>
                        <a:t>Grand Anicut, </a:t>
                      </a:r>
                      <a:r>
                        <a:rPr lang="en-IN" sz="2400" dirty="0" err="1">
                          <a:effectLst/>
                        </a:rPr>
                        <a:t>Kallanai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>
                          <a:effectLst/>
                        </a:rPr>
                        <a:t>Hands on training on irrigation structures; construction of irrigation and drainage channels; water measuring devices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4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920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12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60BF1B0-9ED5-DAD6-15E2-00574739F0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694380"/>
              </p:ext>
            </p:extLst>
          </p:nvPr>
        </p:nvGraphicFramePr>
        <p:xfrm>
          <a:off x="616085" y="990600"/>
          <a:ext cx="830580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104781388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798792898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428617636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35879667"/>
                    </a:ext>
                  </a:extLst>
                </a:gridCol>
              </a:tblGrid>
              <a:tr h="342826">
                <a:tc>
                  <a:txBody>
                    <a:bodyPr/>
                    <a:lstStyle/>
                    <a:p>
                      <a:r>
                        <a:rPr lang="en-IN" sz="2000" dirty="0"/>
                        <a:t>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Course 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Cr. Hr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153536"/>
                  </a:ext>
                </a:extLst>
              </a:tr>
              <a:tr h="320850">
                <a:tc rowSpan="4">
                  <a:txBody>
                    <a:bodyPr/>
                    <a:lstStyle/>
                    <a:p>
                      <a:r>
                        <a:rPr lang="en-IN" sz="2000" dirty="0"/>
                        <a:t>B.Sc. (Hons.)</a:t>
                      </a:r>
                    </a:p>
                    <a:p>
                      <a:r>
                        <a:rPr lang="en-IN" sz="2000" dirty="0"/>
                        <a:t>Agri.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AEG 201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Farm Machinery and Power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1+1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209840"/>
                  </a:ext>
                </a:extLst>
              </a:tr>
              <a:tr h="32085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AEG 202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Soil &amp; Water Conservn. Engg.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1+1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546388"/>
                  </a:ext>
                </a:extLst>
              </a:tr>
              <a:tr h="32085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AEG 301 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Renewable Energy &amp; Green Tech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1+1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939791"/>
                  </a:ext>
                </a:extLst>
              </a:tr>
              <a:tr h="32085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AEG 302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Protected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Cultivn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and Secondary Agri.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1+1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16169"/>
                  </a:ext>
                </a:extLst>
              </a:tr>
              <a:tr h="1036320">
                <a:tc>
                  <a:txBody>
                    <a:bodyPr/>
                    <a:lstStyle/>
                    <a:p>
                      <a:r>
                        <a:rPr lang="en-IN" sz="2000" dirty="0"/>
                        <a:t>B.Sc. (Hons.)</a:t>
                      </a:r>
                    </a:p>
                    <a:p>
                      <a:r>
                        <a:rPr lang="en-IN" sz="2000" dirty="0"/>
                        <a:t>Horti.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AEG 211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Farm Power and Machinery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1+1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94158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A3502C1-EC90-D9DD-F696-DD8707773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17694"/>
            <a:ext cx="8229600" cy="360000"/>
          </a:xfrm>
        </p:spPr>
        <p:txBody>
          <a:bodyPr>
            <a:normAutofit fontScale="90000"/>
          </a:bodyPr>
          <a:lstStyle/>
          <a:p>
            <a:r>
              <a:rPr lang="en-IN" dirty="0">
                <a:solidFill>
                  <a:srgbClr val="7030A0"/>
                </a:solidFill>
              </a:rPr>
              <a:t>Ag. </a:t>
            </a:r>
            <a:r>
              <a:rPr lang="en-IN" dirty="0" err="1">
                <a:solidFill>
                  <a:srgbClr val="7030A0"/>
                </a:solidFill>
              </a:rPr>
              <a:t>Engg</a:t>
            </a:r>
            <a:r>
              <a:rPr lang="en-IN" dirty="0">
                <a:solidFill>
                  <a:srgbClr val="7030A0"/>
                </a:solidFill>
              </a:rPr>
              <a:t>. Courses offered to UG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87ED6BA-DD5D-2806-A7E1-0313FB8E90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0948523"/>
              </p:ext>
            </p:extLst>
          </p:nvPr>
        </p:nvGraphicFramePr>
        <p:xfrm>
          <a:off x="616085" y="4953000"/>
          <a:ext cx="8305800" cy="1407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104781388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798792898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428617636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35879667"/>
                    </a:ext>
                  </a:extLst>
                </a:gridCol>
              </a:tblGrid>
              <a:tr h="360218">
                <a:tc>
                  <a:txBody>
                    <a:bodyPr/>
                    <a:lstStyle/>
                    <a:p>
                      <a:r>
                        <a:rPr lang="en-IN" sz="2000" dirty="0"/>
                        <a:t>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Course 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Cr. Hr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153536"/>
                  </a:ext>
                </a:extLst>
              </a:tr>
              <a:tr h="1011382">
                <a:tc>
                  <a:txBody>
                    <a:bodyPr/>
                    <a:lstStyle/>
                    <a:p>
                      <a:r>
                        <a:rPr lang="en-IN" sz="2000" dirty="0"/>
                        <a:t>B.Sc. (Hons.)</a:t>
                      </a:r>
                    </a:p>
                    <a:p>
                      <a:r>
                        <a:rPr lang="en-IN" sz="2000" dirty="0"/>
                        <a:t>Agri.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AMP 201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Livestock &amp; Poultry Mgt.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2+1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209840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CA2D643F-282B-2BF5-E322-F86C8B02643F}"/>
              </a:ext>
            </a:extLst>
          </p:cNvPr>
          <p:cNvSpPr txBox="1">
            <a:spLocks/>
          </p:cNvSpPr>
          <p:nvPr/>
        </p:nvSpPr>
        <p:spPr>
          <a:xfrm>
            <a:off x="607979" y="4495800"/>
            <a:ext cx="8229600" cy="36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4000" dirty="0">
                <a:solidFill>
                  <a:srgbClr val="7030A0"/>
                </a:solidFill>
              </a:rPr>
              <a:t>AH Courses offered to UG</a:t>
            </a:r>
          </a:p>
        </p:txBody>
      </p:sp>
    </p:spTree>
    <p:extLst>
      <p:ext uri="{BB962C8B-B14F-4D97-AF65-F5344CB8AC3E}">
        <p14:creationId xmlns:p14="http://schemas.microsoft.com/office/powerpoint/2010/main" val="27989214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B30B20-8129-E358-8283-11234D87D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89" cy="6858000"/>
          </a:xfrm>
        </p:spPr>
      </p:pic>
    </p:spTree>
    <p:extLst>
      <p:ext uri="{BB962C8B-B14F-4D97-AF65-F5344CB8AC3E}">
        <p14:creationId xmlns:p14="http://schemas.microsoft.com/office/powerpoint/2010/main" val="1709039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6C829A-81BF-AD02-6756-1788A257F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" y="0"/>
            <a:ext cx="8229600" cy="380047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6A1AEE-2E1C-4AE3-C059-CA26DE543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28" y="17834"/>
            <a:ext cx="301372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876F19-455A-4EB9-ABF7-93C4A66EF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" y="3970709"/>
            <a:ext cx="6050092" cy="265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069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651D05-6AF9-3427-4DAB-FDC24A327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1600200"/>
            <a:ext cx="9108000" cy="4098600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B690A5E-8BCA-AA58-2AE5-092FFFBCF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IN" dirty="0"/>
              <a:t>Exposure Visits – Grand Anicut</a:t>
            </a:r>
          </a:p>
        </p:txBody>
      </p:sp>
    </p:spTree>
    <p:extLst>
      <p:ext uri="{BB962C8B-B14F-4D97-AF65-F5344CB8AC3E}">
        <p14:creationId xmlns:p14="http://schemas.microsoft.com/office/powerpoint/2010/main" val="32414989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5F630-3FB8-13F7-4F61-223F7BB59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Exposure Visits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DE261-385F-8620-90ED-EAECE8DCB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1020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dirty="0"/>
              <a:t>Year 	: III B.Sc. (Agri) and III B.Sc. (Horti)  – 2019-20 Batch </a:t>
            </a:r>
          </a:p>
          <a:p>
            <a:pPr marL="0" indent="0">
              <a:buNone/>
            </a:pPr>
            <a:r>
              <a:rPr lang="en-IN" sz="2400" dirty="0"/>
              <a:t>Period	: 06.08.2022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793A188-372F-69B5-F119-8227941C1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632116"/>
              </p:ext>
            </p:extLst>
          </p:nvPr>
        </p:nvGraphicFramePr>
        <p:xfrm>
          <a:off x="457200" y="2438400"/>
          <a:ext cx="8382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427280658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416008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2400" dirty="0"/>
                        <a:t>Place of visit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/>
                        <a:t>Skill learning by the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135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IN" sz="2400" dirty="0" err="1">
                          <a:effectLst/>
                        </a:rPr>
                        <a:t>Vallanadu</a:t>
                      </a:r>
                      <a:r>
                        <a:rPr lang="en-IN" sz="2400" dirty="0">
                          <a:effectLst/>
                        </a:rPr>
                        <a:t> sustainable agriculture producer company </a:t>
                      </a:r>
                      <a:r>
                        <a:rPr lang="en-IN" sz="2400" err="1">
                          <a:effectLst/>
                        </a:rPr>
                        <a:t>limited</a:t>
                      </a:r>
                      <a:r>
                        <a:rPr lang="en-IN" sz="2400">
                          <a:effectLst/>
                        </a:rPr>
                        <a:t>, Sirkali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2400" dirty="0">
                          <a:effectLst/>
                        </a:rPr>
                        <a:t>Hands on training on</a:t>
                      </a:r>
                    </a:p>
                    <a:p>
                      <a:pPr marL="342900" lvl="0" indent="-342900" algn="just">
                        <a:buFont typeface="+mj-lt"/>
                        <a:buAutoNum type="romanLcPeriod"/>
                      </a:pPr>
                      <a:r>
                        <a:rPr lang="en-IN" sz="2400" dirty="0">
                          <a:effectLst/>
                        </a:rPr>
                        <a:t>Organic rice cultivation practices</a:t>
                      </a:r>
                    </a:p>
                    <a:p>
                      <a:pPr marL="342900" lvl="0" indent="-342900" algn="just">
                        <a:buFont typeface="+mj-lt"/>
                        <a:buAutoNum type="romanLcPeriod"/>
                      </a:pPr>
                      <a:r>
                        <a:rPr lang="en-IN" sz="2400" dirty="0">
                          <a:effectLst/>
                        </a:rPr>
                        <a:t>Vermicomposting</a:t>
                      </a:r>
                    </a:p>
                    <a:p>
                      <a:pPr marL="342900" lvl="0" indent="-342900" algn="just">
                        <a:buFont typeface="+mj-lt"/>
                        <a:buAutoNum type="romanLcPeriod"/>
                      </a:pPr>
                      <a:r>
                        <a:rPr lang="en-IN" sz="2400" dirty="0">
                          <a:effectLst/>
                        </a:rPr>
                        <a:t>ITK preparations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920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7463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1D0178-1217-E938-919B-549B2B43D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59" y="3426166"/>
            <a:ext cx="4679541" cy="350965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0A4BD0-A449-3524-9FC0-B305CA0FDD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6166"/>
            <a:ext cx="4575779" cy="3431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749D37-40A4-0784-8D13-73763C1A38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68221" cy="3426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DE25A8-710E-D5E2-E995-F6BE95565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902" y="-5668"/>
            <a:ext cx="4575779" cy="343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087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357266-E774-1002-FB7E-07E44CA7515E}"/>
              </a:ext>
            </a:extLst>
          </p:cNvPr>
          <p:cNvSpPr/>
          <p:nvPr/>
        </p:nvSpPr>
        <p:spPr>
          <a:xfrm>
            <a:off x="756351" y="1905000"/>
            <a:ext cx="7631297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FINANCIAL ACHIEVEMENTS</a:t>
            </a:r>
          </a:p>
        </p:txBody>
      </p:sp>
    </p:spTree>
    <p:extLst>
      <p:ext uri="{BB962C8B-B14F-4D97-AF65-F5344CB8AC3E}">
        <p14:creationId xmlns:p14="http://schemas.microsoft.com/office/powerpoint/2010/main" val="13151553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69A47-E8A0-2418-7530-CAF6959F9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IN" b="1" dirty="0">
                <a:solidFill>
                  <a:srgbClr val="7030A0"/>
                </a:solidFill>
              </a:rPr>
              <a:t>OVERVIEW OF BUDGET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79383E7-CBAF-ABE1-25A7-45C0932116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4451" y="1676400"/>
          <a:ext cx="8001000" cy="3268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533">
                  <a:extLst>
                    <a:ext uri="{9D8B030D-6E8A-4147-A177-3AD203B41FA5}">
                      <a16:colId xmlns:a16="http://schemas.microsoft.com/office/drawing/2014/main" val="3672699405"/>
                    </a:ext>
                  </a:extLst>
                </a:gridCol>
                <a:gridCol w="3031067">
                  <a:extLst>
                    <a:ext uri="{9D8B030D-6E8A-4147-A177-3AD203B41FA5}">
                      <a16:colId xmlns:a16="http://schemas.microsoft.com/office/drawing/2014/main" val="283179271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405244082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422006519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213804000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IN" sz="2200" dirty="0"/>
                        <a:t>Sl. No.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200" dirty="0"/>
                        <a:t>Particulars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200" dirty="0"/>
                        <a:t>Amount sanctioned (Rs.)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200" dirty="0"/>
                        <a:t>Expenditure incurred (Rs.)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200" dirty="0"/>
                        <a:t>Balance (Rs.)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273241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r>
                        <a:rPr lang="en-IN" sz="2200" b="1" dirty="0">
                          <a:solidFill>
                            <a:srgbClr val="C0000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200" b="1" dirty="0">
                          <a:solidFill>
                            <a:srgbClr val="C00000"/>
                          </a:solidFill>
                        </a:rPr>
                        <a:t>Non-Recurring 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200" b="1" dirty="0">
                          <a:solidFill>
                            <a:srgbClr val="C00000"/>
                          </a:solidFill>
                        </a:rPr>
                        <a:t>10,00,000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200" b="1" dirty="0">
                          <a:solidFill>
                            <a:srgbClr val="C00000"/>
                          </a:solidFill>
                        </a:rPr>
                        <a:t>9,89,876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200" b="1" dirty="0">
                          <a:solidFill>
                            <a:srgbClr val="C00000"/>
                          </a:solidFill>
                        </a:rPr>
                        <a:t>10,124*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54710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r>
                        <a:rPr lang="en-IN" sz="2200" b="1" dirty="0">
                          <a:solidFill>
                            <a:srgbClr val="00B05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200" b="1" dirty="0">
                          <a:solidFill>
                            <a:srgbClr val="00B050"/>
                          </a:solidFill>
                        </a:rPr>
                        <a:t>Recurring Expenses</a:t>
                      </a:r>
                    </a:p>
                    <a:p>
                      <a:endParaRPr lang="en-IN" sz="2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200" b="1" dirty="0">
                          <a:solidFill>
                            <a:srgbClr val="00B050"/>
                          </a:solidFill>
                        </a:rPr>
                        <a:t>3,00,000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200" b="1" dirty="0">
                          <a:solidFill>
                            <a:srgbClr val="00B050"/>
                          </a:solidFill>
                        </a:rPr>
                        <a:t>2,99,992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200" b="1" dirty="0">
                          <a:solidFill>
                            <a:srgbClr val="00B050"/>
                          </a:solidFill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8699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r>
                        <a:rPr lang="en-IN" sz="2200" b="1" dirty="0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200" b="1" dirty="0">
                          <a:solidFill>
                            <a:srgbClr val="0070C0"/>
                          </a:solidFill>
                        </a:rPr>
                        <a:t>Contingencies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200" b="1" dirty="0">
                          <a:solidFill>
                            <a:srgbClr val="0070C0"/>
                          </a:solidFill>
                        </a:rPr>
                        <a:t>30,000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200" b="1" dirty="0">
                          <a:solidFill>
                            <a:srgbClr val="0070C0"/>
                          </a:solidFill>
                        </a:rPr>
                        <a:t>29,936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200" b="1" dirty="0">
                          <a:solidFill>
                            <a:srgbClr val="0070C0"/>
                          </a:solidFill>
                        </a:rPr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74615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9E87187-1404-161C-6D67-7C96680E7B5A}"/>
              </a:ext>
            </a:extLst>
          </p:cNvPr>
          <p:cNvSpPr txBox="1"/>
          <p:nvPr/>
        </p:nvSpPr>
        <p:spPr>
          <a:xfrm>
            <a:off x="2133600" y="5178357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C00000"/>
                </a:solidFill>
              </a:rPr>
              <a:t>* Supply order has been placed and supply yet to be effected</a:t>
            </a:r>
          </a:p>
        </p:txBody>
      </p:sp>
    </p:spTree>
    <p:extLst>
      <p:ext uri="{BB962C8B-B14F-4D97-AF65-F5344CB8AC3E}">
        <p14:creationId xmlns:p14="http://schemas.microsoft.com/office/powerpoint/2010/main" val="3928455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D3378C-CB38-DC05-9FD1-2D576A539DBB}"/>
              </a:ext>
            </a:extLst>
          </p:cNvPr>
          <p:cNvSpPr/>
          <p:nvPr/>
        </p:nvSpPr>
        <p:spPr>
          <a:xfrm>
            <a:off x="811675" y="2590800"/>
            <a:ext cx="752064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7988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D66E3-0377-BDC2-2502-1CAF368D3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N" dirty="0">
                <a:solidFill>
                  <a:srgbClr val="7030A0"/>
                </a:solidFill>
              </a:rPr>
              <a:t>Experiential Learning Courses offered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4EA0F5C-CCD3-C4DD-D0B8-123CDA1395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412106"/>
              </p:ext>
            </p:extLst>
          </p:nvPr>
        </p:nvGraphicFramePr>
        <p:xfrm>
          <a:off x="533400" y="2057400"/>
          <a:ext cx="8305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104781388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798792898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428617636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4235879667"/>
                    </a:ext>
                  </a:extLst>
                </a:gridCol>
              </a:tblGrid>
              <a:tr h="334162">
                <a:tc>
                  <a:txBody>
                    <a:bodyPr/>
                    <a:lstStyle/>
                    <a:p>
                      <a:r>
                        <a:rPr lang="en-IN" sz="2000" dirty="0"/>
                        <a:t>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/>
                        <a:t>Code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Course 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Cr. Hr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153536"/>
                  </a:ext>
                </a:extLst>
              </a:tr>
              <a:tr h="565506">
                <a:tc rowSpan="2">
                  <a:txBody>
                    <a:bodyPr/>
                    <a:lstStyle/>
                    <a:p>
                      <a:r>
                        <a:rPr lang="en-IN" sz="2000" dirty="0"/>
                        <a:t>B.Sc. (Hons.)</a:t>
                      </a:r>
                    </a:p>
                    <a:p>
                      <a:r>
                        <a:rPr lang="en-IN" sz="2000" dirty="0"/>
                        <a:t>Agri.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ELP 406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Integrated Farming System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0+10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209840"/>
                  </a:ext>
                </a:extLst>
              </a:tr>
              <a:tr h="562254">
                <a:tc vMerge="1">
                  <a:txBody>
                    <a:bodyPr/>
                    <a:lstStyle/>
                    <a:p>
                      <a:endParaRPr lang="en-IN" sz="2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ELP 407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Poultry production Technology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0+10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17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063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357266-E774-1002-FB7E-07E44CA7515E}"/>
              </a:ext>
            </a:extLst>
          </p:cNvPr>
          <p:cNvSpPr/>
          <p:nvPr/>
        </p:nvSpPr>
        <p:spPr>
          <a:xfrm>
            <a:off x="756351" y="1905000"/>
            <a:ext cx="7631297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PHYSICAL ACHIEVEMENTS</a:t>
            </a:r>
          </a:p>
        </p:txBody>
      </p:sp>
    </p:spTree>
    <p:extLst>
      <p:ext uri="{BB962C8B-B14F-4D97-AF65-F5344CB8AC3E}">
        <p14:creationId xmlns:p14="http://schemas.microsoft.com/office/powerpoint/2010/main" val="1293675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B3CBA-D14C-5E48-8ECA-4FDE7CAB1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>
                <a:solidFill>
                  <a:srgbClr val="C00000"/>
                </a:solidFill>
              </a:rPr>
              <a:t>LIST OF INSTRUMENTS/EQUIPMENTS PURCHASED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C9B245-58EB-A0E2-0839-5B03BA50A9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8623463"/>
              </p:ext>
            </p:extLst>
          </p:nvPr>
        </p:nvGraphicFramePr>
        <p:xfrm>
          <a:off x="533400" y="1788160"/>
          <a:ext cx="8077198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044">
                  <a:extLst>
                    <a:ext uri="{9D8B030D-6E8A-4147-A177-3AD203B41FA5}">
                      <a16:colId xmlns:a16="http://schemas.microsoft.com/office/drawing/2014/main" val="4116534538"/>
                    </a:ext>
                  </a:extLst>
                </a:gridCol>
                <a:gridCol w="4134556">
                  <a:extLst>
                    <a:ext uri="{9D8B030D-6E8A-4147-A177-3AD203B41FA5}">
                      <a16:colId xmlns:a16="http://schemas.microsoft.com/office/drawing/2014/main" val="2837914388"/>
                    </a:ext>
                  </a:extLst>
                </a:gridCol>
                <a:gridCol w="2895598">
                  <a:extLst>
                    <a:ext uri="{9D8B030D-6E8A-4147-A177-3AD203B41FA5}">
                      <a16:colId xmlns:a16="http://schemas.microsoft.com/office/drawing/2014/main" val="847890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Sl. No.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 (Rs.)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01445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Hot air oven  (2 No.)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103740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26780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distillation unit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59535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21449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Flame photometer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49350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1713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Spectrophotometer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56175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21919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Wiley Mill 0.25 HP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23506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47201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Aneroid barometer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19268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6371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Macro-</a:t>
                      </a:r>
                      <a:r>
                        <a:rPr lang="en-IN" sz="2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kjeldahl</a:t>
                      </a:r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distillation (Stove)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77956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Soxhlet apparatus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12443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02918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Gypsum blocks with </a:t>
                      </a:r>
                      <a:r>
                        <a:rPr lang="en-IN" sz="2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Multimeter</a:t>
                      </a:r>
                      <a:endParaRPr lang="en-IN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59000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82221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Double ring infiltrometer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24190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72795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304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B3CBA-D14C-5E48-8ECA-4FDE7CAB1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>
                <a:solidFill>
                  <a:srgbClr val="C00000"/>
                </a:solidFill>
              </a:rPr>
              <a:t>LIST OF INSTRUMENTS/EQUIPMENTS PURCHASED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C9B245-58EB-A0E2-0839-5B03BA50A9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7506945"/>
              </p:ext>
            </p:extLst>
          </p:nvPr>
        </p:nvGraphicFramePr>
        <p:xfrm>
          <a:off x="680720" y="1836420"/>
          <a:ext cx="8001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167">
                  <a:extLst>
                    <a:ext uri="{9D8B030D-6E8A-4147-A177-3AD203B41FA5}">
                      <a16:colId xmlns:a16="http://schemas.microsoft.com/office/drawing/2014/main" val="4116534538"/>
                    </a:ext>
                  </a:extLst>
                </a:gridCol>
                <a:gridCol w="3844713">
                  <a:extLst>
                    <a:ext uri="{9D8B030D-6E8A-4147-A177-3AD203B41FA5}">
                      <a16:colId xmlns:a16="http://schemas.microsoft.com/office/drawing/2014/main" val="2837914388"/>
                    </a:ext>
                  </a:extLst>
                </a:gridCol>
                <a:gridCol w="3119120">
                  <a:extLst>
                    <a:ext uri="{9D8B030D-6E8A-4147-A177-3AD203B41FA5}">
                      <a16:colId xmlns:a16="http://schemas.microsoft.com/office/drawing/2014/main" val="847890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Sl. No.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 (Rs.)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01445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Tubular soil sampler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26780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Tensiometer (2 No.)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14868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21449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Handheld GPS (2 No.)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50798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1713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planimeter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45902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21919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Precision Analytical balance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62948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47201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Spades (50 nos.)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6371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Sickles (15 nos.)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77956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LCD projector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52332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02918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Agronomy Total (A)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6,98,705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82221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9100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B3CBA-D14C-5E48-8ECA-4FDE7CAB1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LIST OF INSTRUMENTS/EQUIPMENTS PURCHASED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C9B245-58EB-A0E2-0839-5B03BA50A9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530737"/>
              </p:ext>
            </p:extLst>
          </p:nvPr>
        </p:nvGraphicFramePr>
        <p:xfrm>
          <a:off x="680720" y="1836420"/>
          <a:ext cx="8001000" cy="1790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167">
                  <a:extLst>
                    <a:ext uri="{9D8B030D-6E8A-4147-A177-3AD203B41FA5}">
                      <a16:colId xmlns:a16="http://schemas.microsoft.com/office/drawing/2014/main" val="4116534538"/>
                    </a:ext>
                  </a:extLst>
                </a:gridCol>
                <a:gridCol w="3844713">
                  <a:extLst>
                    <a:ext uri="{9D8B030D-6E8A-4147-A177-3AD203B41FA5}">
                      <a16:colId xmlns:a16="http://schemas.microsoft.com/office/drawing/2014/main" val="2837914388"/>
                    </a:ext>
                  </a:extLst>
                </a:gridCol>
                <a:gridCol w="3119120">
                  <a:extLst>
                    <a:ext uri="{9D8B030D-6E8A-4147-A177-3AD203B41FA5}">
                      <a16:colId xmlns:a16="http://schemas.microsoft.com/office/drawing/2014/main" val="847890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Sl. No.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 (Rs.)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01445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Poultry Equipments (Feeder, Water etc.)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21449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Chaff cutter (2.0 HP)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33936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1713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Animal Husbandry Total (B)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49,736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21919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4465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1103</Words>
  <Application>Microsoft Office PowerPoint</Application>
  <PresentationFormat>On-screen Show (4:3)</PresentationFormat>
  <Paragraphs>356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Times New Roman</vt:lpstr>
      <vt:lpstr>Office Theme</vt:lpstr>
      <vt:lpstr>DEPARTMENT OF AGRONOMY PAJANCOA&amp;RI, KARAIKAL</vt:lpstr>
      <vt:lpstr>UNITS IN THE DEPARTMENT OF AGRONOMY</vt:lpstr>
      <vt:lpstr>Agronomy Courses offered to UG</vt:lpstr>
      <vt:lpstr>Ag. Engg. Courses offered to UG</vt:lpstr>
      <vt:lpstr>Experiential Learning Courses offered</vt:lpstr>
      <vt:lpstr>PowerPoint Presentation</vt:lpstr>
      <vt:lpstr>LIST OF INSTRUMENTS/EQUIPMENTS PURCHASED</vt:lpstr>
      <vt:lpstr>LIST OF INSTRUMENTS/EQUIPMENTS PURCHASED</vt:lpstr>
      <vt:lpstr>LIST OF INSTRUMENTS/EQUIPMENTS PURCHASED</vt:lpstr>
      <vt:lpstr>LIST OF INSTRUMENTS/EQUIPMENTS PURCHASED</vt:lpstr>
      <vt:lpstr>LIST OF INSTRUMENTS/EQUIPMENTS PURCHASED</vt:lpstr>
      <vt:lpstr>NEW PRACTICALS STRENGTHENED</vt:lpstr>
      <vt:lpstr>USING GPS METERS</vt:lpstr>
      <vt:lpstr>USING GPS METERS</vt:lpstr>
      <vt:lpstr>USING ANEROID BAROMETER</vt:lpstr>
      <vt:lpstr>MEASURING INFILTRATION RATE</vt:lpstr>
      <vt:lpstr>USING TUBULAR SOIL AUGER</vt:lpstr>
      <vt:lpstr>SOIL MOISTURE MEASUREMENT USING TENSIOMETER</vt:lpstr>
      <vt:lpstr>COLLECTION OF DISTILLED WATER FOR LABOROTARY EXPERIMENTS</vt:lpstr>
      <vt:lpstr>DRYING OF PLANT SAMPLES  IN HOT AIR OVEN</vt:lpstr>
      <vt:lpstr>PROCESSING PLANT SAMPLES USING WILLEY MILL</vt:lpstr>
      <vt:lpstr>WEIGHING PLANT SAMPLES</vt:lpstr>
      <vt:lpstr>ANALYSIS USING SPECTROPHOTOMETER</vt:lpstr>
      <vt:lpstr>ANALYSIS USING  FLAMEPHOTOMETER</vt:lpstr>
      <vt:lpstr>WORKING WITH FARM TOOLS</vt:lpstr>
      <vt:lpstr>WORKING WITH FARM TOOLS</vt:lpstr>
      <vt:lpstr>POULTRY PRODUCTION</vt:lpstr>
      <vt:lpstr>OPERATION OF POWER WEEDER</vt:lpstr>
      <vt:lpstr>OPERATION OF PADDY THRESHER</vt:lpstr>
      <vt:lpstr>OPERATION OF SEED DRILL</vt:lpstr>
      <vt:lpstr>Visits to industry / labs of national eminence</vt:lpstr>
      <vt:lpstr>Visits to industry/labs</vt:lpstr>
      <vt:lpstr>Visits to industry/labs</vt:lpstr>
      <vt:lpstr>Visit to IFS Farm, Erode, TN</vt:lpstr>
      <vt:lpstr>Visit to IFS Farm, TNAU, Coimbatore</vt:lpstr>
      <vt:lpstr>Visit to Remote Sensing Dept., TNAU, Coimbatore</vt:lpstr>
      <vt:lpstr>Visit to Remote Sensing Dept., TNAU, Coimbatore  Working of drones</vt:lpstr>
      <vt:lpstr>Visit to Indian Institute of Soil and Water Conservation, Ooty</vt:lpstr>
      <vt:lpstr>Exposure Visits</vt:lpstr>
      <vt:lpstr>PowerPoint Presentation</vt:lpstr>
      <vt:lpstr>PowerPoint Presentation</vt:lpstr>
      <vt:lpstr>Exposure Visits – Grand Anicut</vt:lpstr>
      <vt:lpstr>Exposure Visits</vt:lpstr>
      <vt:lpstr>PowerPoint Presentation</vt:lpstr>
      <vt:lpstr>PowerPoint Presentation</vt:lpstr>
      <vt:lpstr>OVERVIEW OF BUDGET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48</cp:revision>
  <dcterms:created xsi:type="dcterms:W3CDTF">2023-08-06T15:44:50Z</dcterms:created>
  <dcterms:modified xsi:type="dcterms:W3CDTF">2023-08-14T06:53:50Z</dcterms:modified>
</cp:coreProperties>
</file>